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6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792" autoAdjust="0"/>
  </p:normalViewPr>
  <p:slideViewPr>
    <p:cSldViewPr snapToGrid="0">
      <p:cViewPr varScale="1">
        <p:scale>
          <a:sx n="62" d="100"/>
          <a:sy n="62"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4B5B1E-5FB9-41FD-BBEA-797634D3EDBB}" type="datetimeFigureOut">
              <a:rPr lang="en-US" smtClean="0"/>
              <a:t>20-Nov-19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23CA9C-0CA3-495E-B38F-6FF038631D3A}" type="slidenum">
              <a:rPr lang="en-US" smtClean="0"/>
              <a:t>‹#›</a:t>
            </a:fld>
            <a:endParaRPr lang="en-US"/>
          </a:p>
        </p:txBody>
      </p:sp>
    </p:spTree>
    <p:extLst>
      <p:ext uri="{BB962C8B-B14F-4D97-AF65-F5344CB8AC3E}">
        <p14:creationId xmlns:p14="http://schemas.microsoft.com/office/powerpoint/2010/main" val="1425230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Unicare Health System is a nonprofit making organization that offers patient care in various areas such as cardiac care, maternal child care, orthopedics and surgical and cancer treatment. The hospital has established numerous primary care and urgent care clinics across 8 county areas that it is in operation. The main weakness of the hospital as assessed by the consultants was the lack of branding by the hospital. The hospital is not able to advertise itself and this has contributed to loss of patients such as the young people who are not aware of the services of the hospital. They have been able to significantly invest in health information technology and the use of the electronic health records. This is a critical aspect in the current hospital setting but the hospital has failed to promote its use by the patients. </a:t>
            </a:r>
          </a:p>
          <a:p>
            <a:endParaRPr lang="en-US" dirty="0"/>
          </a:p>
        </p:txBody>
      </p:sp>
      <p:sp>
        <p:nvSpPr>
          <p:cNvPr id="4" name="Slide Number Placeholder 3"/>
          <p:cNvSpPr>
            <a:spLocks noGrp="1"/>
          </p:cNvSpPr>
          <p:nvPr>
            <p:ph type="sldNum" sz="quarter" idx="10"/>
          </p:nvPr>
        </p:nvSpPr>
        <p:spPr/>
        <p:txBody>
          <a:bodyPr/>
          <a:lstStyle/>
          <a:p>
            <a:fld id="{FD23CA9C-0CA3-495E-B38F-6FF038631D3A}" type="slidenum">
              <a:rPr lang="en-US" smtClean="0"/>
              <a:t>2</a:t>
            </a:fld>
            <a:endParaRPr lang="en-US"/>
          </a:p>
        </p:txBody>
      </p:sp>
    </p:spTree>
    <p:extLst>
      <p:ext uri="{BB962C8B-B14F-4D97-AF65-F5344CB8AC3E}">
        <p14:creationId xmlns:p14="http://schemas.microsoft.com/office/powerpoint/2010/main" val="1253121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status quo of the hospital is not effective due to a number of reasons. They have based their hopes of getting patients on the reputation that they have cultivated over the years. Although this helps to a certain extent, there is the issue of young people or millennia’s who need to be incorporated into the plans of the hospital. They are not able to get most of the young patients due to the lack of awareness by them of the services. The hospital also has a large bed capacity that is currently underutilized. This is as a result of establishing numerous facilities across the different areas and the lack of promotion on the side of the hospital. The community members are not aware of the services offered there and thus the capacities of the facilities are not achieved. They have in place an electronic health record system which is highly underutilized as a result of not being promoted to the patient and the clinicians in order for them to use. They have also been unable to market the system to the referral facilities establishes and this has seen the number of patients coming to the hospital for readmission increase. </a:t>
            </a:r>
            <a:endParaRPr lang="en-US" dirty="0"/>
          </a:p>
        </p:txBody>
      </p:sp>
      <p:sp>
        <p:nvSpPr>
          <p:cNvPr id="4" name="Slide Number Placeholder 3"/>
          <p:cNvSpPr>
            <a:spLocks noGrp="1"/>
          </p:cNvSpPr>
          <p:nvPr>
            <p:ph type="sldNum" sz="quarter" idx="10"/>
          </p:nvPr>
        </p:nvSpPr>
        <p:spPr/>
        <p:txBody>
          <a:bodyPr/>
          <a:lstStyle/>
          <a:p>
            <a:fld id="{FD23CA9C-0CA3-495E-B38F-6FF038631D3A}" type="slidenum">
              <a:rPr lang="en-US" smtClean="0"/>
              <a:t>3</a:t>
            </a:fld>
            <a:endParaRPr lang="en-US"/>
          </a:p>
        </p:txBody>
      </p:sp>
    </p:spTree>
    <p:extLst>
      <p:ext uri="{BB962C8B-B14F-4D97-AF65-F5344CB8AC3E}">
        <p14:creationId xmlns:p14="http://schemas.microsoft.com/office/powerpoint/2010/main" val="3521688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hospital has mainly relied on its reputation to attract patients to their facilities. This has seen them dealing with mostly the older people who are more aware of the hospital due to the fact that they have been there for long time. The strategy here is to tap into the market segment of the young people who constitute a big chunk of the population. They are the majority in the population and thus would contribute significantly to the success of the organization. This will be achieved through the use of the social media in educating the patients more on the services that are being offered by the hospital. . There is also the issue of the chronic </a:t>
            </a:r>
            <a:r>
              <a:rPr lang="en-US" sz="1200" kern="1200" dirty="0" err="1">
                <a:solidFill>
                  <a:schemeClr val="tx1"/>
                </a:solidFill>
                <a:effectLst/>
                <a:latin typeface="+mn-lt"/>
                <a:ea typeface="+mn-ea"/>
                <a:cs typeface="+mn-cs"/>
              </a:rPr>
              <a:t>patients.This</a:t>
            </a:r>
            <a:r>
              <a:rPr lang="en-US" sz="1200" kern="1200" dirty="0">
                <a:solidFill>
                  <a:schemeClr val="tx1"/>
                </a:solidFill>
                <a:effectLst/>
                <a:latin typeface="+mn-lt"/>
                <a:ea typeface="+mn-ea"/>
                <a:cs typeface="+mn-cs"/>
              </a:rPr>
              <a:t> market segment is also critical to the hospital and thus the hospital will increase the use of its technology in attending to such patients. They will be taken to the referral facilities from where they will be able to get the services that they need.</a:t>
            </a:r>
          </a:p>
          <a:p>
            <a:endParaRPr lang="en-US" dirty="0"/>
          </a:p>
        </p:txBody>
      </p:sp>
      <p:sp>
        <p:nvSpPr>
          <p:cNvPr id="4" name="Slide Number Placeholder 3"/>
          <p:cNvSpPr>
            <a:spLocks noGrp="1"/>
          </p:cNvSpPr>
          <p:nvPr>
            <p:ph type="sldNum" sz="quarter" idx="10"/>
          </p:nvPr>
        </p:nvSpPr>
        <p:spPr/>
        <p:txBody>
          <a:bodyPr/>
          <a:lstStyle/>
          <a:p>
            <a:fld id="{FD23CA9C-0CA3-495E-B38F-6FF038631D3A}" type="slidenum">
              <a:rPr lang="en-US" smtClean="0"/>
              <a:t>4</a:t>
            </a:fld>
            <a:endParaRPr lang="en-US"/>
          </a:p>
        </p:txBody>
      </p:sp>
    </p:spTree>
    <p:extLst>
      <p:ext uri="{BB962C8B-B14F-4D97-AF65-F5344CB8AC3E}">
        <p14:creationId xmlns:p14="http://schemas.microsoft.com/office/powerpoint/2010/main" val="1982037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Electronic health record is the use of technology to keep the records of the patients (</a:t>
            </a:r>
            <a:r>
              <a:rPr lang="en-US" sz="1200" kern="1200" dirty="0" err="1">
                <a:solidFill>
                  <a:schemeClr val="tx1"/>
                </a:solidFill>
                <a:effectLst/>
                <a:latin typeface="+mn-lt"/>
                <a:ea typeface="+mn-ea"/>
                <a:cs typeface="+mn-cs"/>
              </a:rPr>
              <a:t>Birkhead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Klompas</a:t>
            </a:r>
            <a:r>
              <a:rPr lang="en-US" sz="1200" kern="1200" dirty="0">
                <a:solidFill>
                  <a:schemeClr val="tx1"/>
                </a:solidFill>
                <a:effectLst/>
                <a:latin typeface="+mn-lt"/>
                <a:ea typeface="+mn-ea"/>
                <a:cs typeface="+mn-cs"/>
              </a:rPr>
              <a:t>, &amp; Shah, 2015). The electronic health record system will be designed to allow for the access of information by the community physician. The physician does not have hospital privileges and this will therefore enable him to access critical information for his patients and thus enhance the process of providing care to the patients. The way in which the electronic health records will be enhanced will be through the availability of diagnostic reports. The system will also include the ability of the medical personnel to order test and treatments from the physician office. This is something that will convenience the patients greatly as they will be able to receive prompt test results and thus be able to receive their treatment. The Tele health virtual care program will also be enhanced. It will include the ability to host a virtual nurse who will monitor the homes of patients in order to have real time diagnosis and treatments. </a:t>
            </a:r>
          </a:p>
          <a:p>
            <a:endParaRPr lang="en-US" dirty="0"/>
          </a:p>
        </p:txBody>
      </p:sp>
      <p:sp>
        <p:nvSpPr>
          <p:cNvPr id="4" name="Slide Number Placeholder 3"/>
          <p:cNvSpPr>
            <a:spLocks noGrp="1"/>
          </p:cNvSpPr>
          <p:nvPr>
            <p:ph type="sldNum" sz="quarter" idx="10"/>
          </p:nvPr>
        </p:nvSpPr>
        <p:spPr/>
        <p:txBody>
          <a:bodyPr/>
          <a:lstStyle/>
          <a:p>
            <a:fld id="{FD23CA9C-0CA3-495E-B38F-6FF038631D3A}" type="slidenum">
              <a:rPr lang="en-US" smtClean="0"/>
              <a:t>5</a:t>
            </a:fld>
            <a:endParaRPr lang="en-US"/>
          </a:p>
        </p:txBody>
      </p:sp>
    </p:spTree>
    <p:extLst>
      <p:ext uri="{BB962C8B-B14F-4D97-AF65-F5344CB8AC3E}">
        <p14:creationId xmlns:p14="http://schemas.microsoft.com/office/powerpoint/2010/main" val="612547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use of passwords and log in details is one of the ways of securing information (Burns, &amp; Johnson, 2015). The technology used in the hospital and especially the electronic health records will contain various log in details in order to prevent unauthorized access. . The information contained in the system will also be backed up in order to prevent loss of information. This is a critical feature of technology and thus the plan will factor the backing up of information. The hospital is able to retrieve any information from the back up source in case there is any loss of information on the system. The rooms in which the system are located are to be strongly secured. They will be locked at all times and only authorized persons allowed to access the room. </a:t>
            </a:r>
            <a:endParaRPr lang="en-US" dirty="0"/>
          </a:p>
        </p:txBody>
      </p:sp>
      <p:sp>
        <p:nvSpPr>
          <p:cNvPr id="4" name="Slide Number Placeholder 3"/>
          <p:cNvSpPr>
            <a:spLocks noGrp="1"/>
          </p:cNvSpPr>
          <p:nvPr>
            <p:ph type="sldNum" sz="quarter" idx="10"/>
          </p:nvPr>
        </p:nvSpPr>
        <p:spPr/>
        <p:txBody>
          <a:bodyPr/>
          <a:lstStyle/>
          <a:p>
            <a:fld id="{FD23CA9C-0CA3-495E-B38F-6FF038631D3A}" type="slidenum">
              <a:rPr lang="en-US" smtClean="0"/>
              <a:t>6</a:t>
            </a:fld>
            <a:endParaRPr lang="en-US"/>
          </a:p>
        </p:txBody>
      </p:sp>
    </p:spTree>
    <p:extLst>
      <p:ext uri="{BB962C8B-B14F-4D97-AF65-F5344CB8AC3E}">
        <p14:creationId xmlns:p14="http://schemas.microsoft.com/office/powerpoint/2010/main" val="1076901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Social media has changed the dynamics of health services around the world (</a:t>
            </a:r>
            <a:r>
              <a:rPr lang="en-US" sz="1200" kern="1200" dirty="0" err="1">
                <a:solidFill>
                  <a:schemeClr val="tx1"/>
                </a:solidFill>
                <a:effectLst/>
                <a:latin typeface="+mn-lt"/>
                <a:ea typeface="+mn-ea"/>
                <a:cs typeface="+mn-cs"/>
              </a:rPr>
              <a:t>Fernández-Luque</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Bau</a:t>
            </a:r>
            <a:r>
              <a:rPr lang="en-US" sz="1200" kern="1200" dirty="0">
                <a:solidFill>
                  <a:schemeClr val="tx1"/>
                </a:solidFill>
                <a:effectLst/>
                <a:latin typeface="+mn-lt"/>
                <a:ea typeface="+mn-ea"/>
                <a:cs typeface="+mn-cs"/>
              </a:rPr>
              <a:t>, 2015). The social media is critical for the success of the organization. The use of vigorous advertising and promotion of the hospital will be important in achieving this success. The hospital will be advertised through the use of Facebook and twitter accounts and any other social media account that is readily available. There will be a person in charge of conducting these promotional activities and his duty will only be to promote the various services and program offered by the hospital. The patients’ portals also enables the patient to view their information and the services that they can get from the hospital. This will be designed to accommodate all manner of patients and also the ability to offer prompt response to the patients. The availability of the patients’ records in the portal is one of the things that will be incorporated into the system. They are able to see how they have been fairing on an also know of the next visit to the hospital if there is any. This helps the patients to keep track of their record and thus makes the process of offering care to the patients more easy and efficient</a:t>
            </a:r>
            <a:endParaRPr lang="en-US" dirty="0"/>
          </a:p>
        </p:txBody>
      </p:sp>
      <p:sp>
        <p:nvSpPr>
          <p:cNvPr id="4" name="Slide Number Placeholder 3"/>
          <p:cNvSpPr>
            <a:spLocks noGrp="1"/>
          </p:cNvSpPr>
          <p:nvPr>
            <p:ph type="sldNum" sz="quarter" idx="10"/>
          </p:nvPr>
        </p:nvSpPr>
        <p:spPr/>
        <p:txBody>
          <a:bodyPr/>
          <a:lstStyle/>
          <a:p>
            <a:fld id="{FD23CA9C-0CA3-495E-B38F-6FF038631D3A}" type="slidenum">
              <a:rPr lang="en-US" smtClean="0"/>
              <a:t>7</a:t>
            </a:fld>
            <a:endParaRPr lang="en-US"/>
          </a:p>
        </p:txBody>
      </p:sp>
    </p:spTree>
    <p:extLst>
      <p:ext uri="{BB962C8B-B14F-4D97-AF65-F5344CB8AC3E}">
        <p14:creationId xmlns:p14="http://schemas.microsoft.com/office/powerpoint/2010/main" val="1356285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security measure will be tested to determine if they are effective in restricting access. This will be assessed through the use of several passwords and characters in order to test the vulnerability of the system. The backup server needs also to be checked if it is working efficiently in the storing of information or if there are any threats to the server itself. This is critical in evaluating the whole information of the hospital and if indeed it is safe. The electronic health records and other technologies used in the hospital will also be assessed. This is through checking the rate at which the physicians are able to receive the diagnostic reports and thus able to undertake the process of treatment. The ability of the community physician to access critical information is also an indicator that will be used in the evacuation of the strategic plan. It is assessed on whether the information is there for him and the rate at which he can be able to access the information. The use of social media will also be evaluated through the responses that the patients will give and the number of young people that will visit the hospital since the inception of the social media advertisement and promotional messages. </a:t>
            </a:r>
          </a:p>
          <a:p>
            <a:endParaRPr lang="en-US" dirty="0"/>
          </a:p>
        </p:txBody>
      </p:sp>
      <p:sp>
        <p:nvSpPr>
          <p:cNvPr id="4" name="Slide Number Placeholder 3"/>
          <p:cNvSpPr>
            <a:spLocks noGrp="1"/>
          </p:cNvSpPr>
          <p:nvPr>
            <p:ph type="sldNum" sz="quarter" idx="10"/>
          </p:nvPr>
        </p:nvSpPr>
        <p:spPr/>
        <p:txBody>
          <a:bodyPr/>
          <a:lstStyle/>
          <a:p>
            <a:fld id="{FD23CA9C-0CA3-495E-B38F-6FF038631D3A}" type="slidenum">
              <a:rPr lang="en-US" smtClean="0"/>
              <a:t>8</a:t>
            </a:fld>
            <a:endParaRPr lang="en-US"/>
          </a:p>
        </p:txBody>
      </p:sp>
    </p:spTree>
    <p:extLst>
      <p:ext uri="{BB962C8B-B14F-4D97-AF65-F5344CB8AC3E}">
        <p14:creationId xmlns:p14="http://schemas.microsoft.com/office/powerpoint/2010/main" val="2675944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use of technology is very crucial and thus the hospital needs to ensure that they implement all the issues contained in the strategic plan in order to improve the provision of services and quality of health care. Most of the hospitals in the world are adopting technology more seriously in their operations and thus it is upon the hospital to ensure that they have successfully implemented this if they want to compete with other medical facilities. The protecting of patient information is a key function of the hospital and thus they should ensure that the security features described are implemented in full to ensure that the information of the patients is kept secured. Social media is critical to the growth of the hospital and thus it is upon the management of the hospital to ensure that they have fully utilized the potential that is provided by the use of social media and thereby expanding their growth</a:t>
            </a:r>
            <a:endParaRPr lang="en-US" dirty="0"/>
          </a:p>
        </p:txBody>
      </p:sp>
      <p:sp>
        <p:nvSpPr>
          <p:cNvPr id="4" name="Slide Number Placeholder 3"/>
          <p:cNvSpPr>
            <a:spLocks noGrp="1"/>
          </p:cNvSpPr>
          <p:nvPr>
            <p:ph type="sldNum" sz="quarter" idx="10"/>
          </p:nvPr>
        </p:nvSpPr>
        <p:spPr/>
        <p:txBody>
          <a:bodyPr/>
          <a:lstStyle/>
          <a:p>
            <a:fld id="{FD23CA9C-0CA3-495E-B38F-6FF038631D3A}" type="slidenum">
              <a:rPr lang="en-US" smtClean="0"/>
              <a:t>9</a:t>
            </a:fld>
            <a:endParaRPr lang="en-US"/>
          </a:p>
        </p:txBody>
      </p:sp>
    </p:spTree>
    <p:extLst>
      <p:ext uri="{BB962C8B-B14F-4D97-AF65-F5344CB8AC3E}">
        <p14:creationId xmlns:p14="http://schemas.microsoft.com/office/powerpoint/2010/main" val="883316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0667838-8E5F-444E-A824-562C695CAD2B}" type="datetimeFigureOut">
              <a:rPr lang="en-US" smtClean="0"/>
              <a:t>20-Nov-19</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31D482D1-1F27-4667-95FB-10DD91D02970}" type="slidenum">
              <a:rPr lang="en-US" smtClean="0"/>
              <a:t>‹#›</a:t>
            </a:fld>
            <a:endParaRPr lang="en-US"/>
          </a:p>
        </p:txBody>
      </p:sp>
    </p:spTree>
    <p:extLst>
      <p:ext uri="{BB962C8B-B14F-4D97-AF65-F5344CB8AC3E}">
        <p14:creationId xmlns:p14="http://schemas.microsoft.com/office/powerpoint/2010/main" val="281470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667838-8E5F-444E-A824-562C695CAD2B}" type="datetimeFigureOut">
              <a:rPr lang="en-US" smtClean="0"/>
              <a:t>20-Nov-19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D482D1-1F27-4667-95FB-10DD91D0297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84634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667838-8E5F-444E-A824-562C695CAD2B}" type="datetimeFigureOut">
              <a:rPr lang="en-US" smtClean="0"/>
              <a:t>20-Nov-19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D482D1-1F27-4667-95FB-10DD91D0297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60163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0667838-8E5F-444E-A824-562C695CAD2B}" type="datetimeFigureOut">
              <a:rPr lang="en-US" smtClean="0"/>
              <a:t>20-Nov-19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D482D1-1F27-4667-95FB-10DD91D0297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79079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667838-8E5F-444E-A824-562C695CAD2B}" type="datetimeFigureOut">
              <a:rPr lang="en-US" smtClean="0"/>
              <a:t>20-Nov-19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D482D1-1F27-4667-95FB-10DD91D0297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01902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667838-8E5F-444E-A824-562C695CAD2B}" type="datetimeFigureOut">
              <a:rPr lang="en-US" smtClean="0"/>
              <a:t>20-Nov-19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D482D1-1F27-4667-95FB-10DD91D0297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49842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667838-8E5F-444E-A824-562C695CAD2B}" type="datetimeFigureOut">
              <a:rPr lang="en-US" smtClean="0"/>
              <a:t>20-Nov-19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D482D1-1F27-4667-95FB-10DD91D02970}" type="slidenum">
              <a:rPr lang="en-US" smtClean="0"/>
              <a:t>‹#›</a:t>
            </a:fld>
            <a:endParaRPr lang="en-US"/>
          </a:p>
        </p:txBody>
      </p:sp>
    </p:spTree>
    <p:extLst>
      <p:ext uri="{BB962C8B-B14F-4D97-AF65-F5344CB8AC3E}">
        <p14:creationId xmlns:p14="http://schemas.microsoft.com/office/powerpoint/2010/main" val="3397176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667838-8E5F-444E-A824-562C695CAD2B}" type="datetimeFigureOut">
              <a:rPr lang="en-US" smtClean="0"/>
              <a:t>20-Nov-19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D482D1-1F27-4667-95FB-10DD91D0297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8457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0667838-8E5F-444E-A824-562C695CAD2B}" type="datetimeFigureOut">
              <a:rPr lang="en-US" smtClean="0"/>
              <a:t>20-Nov-19</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31D482D1-1F27-4667-95FB-10DD91D0297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9011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667838-8E5F-444E-A824-562C695CAD2B}" type="datetimeFigureOut">
              <a:rPr lang="en-US" smtClean="0"/>
              <a:t>20-Nov-19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D482D1-1F27-4667-95FB-10DD91D0297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25445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667838-8E5F-444E-A824-562C695CAD2B}" type="datetimeFigureOut">
              <a:rPr lang="en-US" smtClean="0"/>
              <a:t>20-Nov-19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D482D1-1F27-4667-95FB-10DD91D0297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005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0667838-8E5F-444E-A824-562C695CAD2B}" type="datetimeFigureOut">
              <a:rPr lang="en-US" smtClean="0"/>
              <a:t>20-Nov-19</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1D482D1-1F27-4667-95FB-10DD91D0297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46615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DB4C4-914E-4377-8085-2732A8021AE4}"/>
              </a:ext>
            </a:extLst>
          </p:cNvPr>
          <p:cNvSpPr>
            <a:spLocks noGrp="1"/>
          </p:cNvSpPr>
          <p:nvPr>
            <p:ph type="ctrTitle"/>
          </p:nvPr>
        </p:nvSpPr>
        <p:spPr>
          <a:xfrm>
            <a:off x="1956518" y="357716"/>
            <a:ext cx="7766936" cy="2416947"/>
          </a:xfrm>
        </p:spPr>
        <p:txBody>
          <a:bodyPr/>
          <a:lstStyle/>
          <a:p>
            <a:pPr algn="ctr"/>
            <a:r>
              <a:rPr lang="en-US" sz="4800" b="1" dirty="0">
                <a:solidFill>
                  <a:srgbClr val="7030A0"/>
                </a:solidFill>
                <a:latin typeface="Times New Roman" panose="02020603050405020304" pitchFamily="18" charset="0"/>
                <a:ea typeface="Calibri" panose="020F0502020204030204" pitchFamily="34" charset="0"/>
              </a:rPr>
              <a:t>STRATEGIC PLAN FOR UNICARE HEALTH SYSTEM (UHS)</a:t>
            </a:r>
            <a:endParaRPr lang="en-US" sz="4800" b="1" dirty="0">
              <a:solidFill>
                <a:srgbClr val="7030A0"/>
              </a:solidFill>
            </a:endParaRPr>
          </a:p>
        </p:txBody>
      </p:sp>
      <p:sp>
        <p:nvSpPr>
          <p:cNvPr id="3" name="Subtitle 2">
            <a:extLst>
              <a:ext uri="{FF2B5EF4-FFF2-40B4-BE49-F238E27FC236}">
                <a16:creationId xmlns:a16="http://schemas.microsoft.com/office/drawing/2014/main" id="{D880A7E0-8A9A-43A9-8DB8-94B59266CB0D}"/>
              </a:ext>
            </a:extLst>
          </p:cNvPr>
          <p:cNvSpPr>
            <a:spLocks noGrp="1"/>
          </p:cNvSpPr>
          <p:nvPr>
            <p:ph type="subTitle" idx="1"/>
          </p:nvPr>
        </p:nvSpPr>
        <p:spPr>
          <a:xfrm>
            <a:off x="1956518" y="3105204"/>
            <a:ext cx="7766936" cy="1646302"/>
          </a:xfrm>
        </p:spPr>
        <p:txBody>
          <a:bodyPr>
            <a:normAutofit lnSpcReduction="10000"/>
          </a:bodyPr>
          <a:lstStyle/>
          <a:p>
            <a:pPr algn="ctr"/>
            <a:r>
              <a:rPr lang="en-US" sz="2400" b="1" cap="none" dirty="0">
                <a:solidFill>
                  <a:srgbClr val="002060"/>
                </a:solidFill>
                <a:latin typeface="Times New Roman" panose="02020603050405020304" pitchFamily="18" charset="0"/>
                <a:cs typeface="Times New Roman" panose="02020603050405020304" pitchFamily="18" charset="0"/>
              </a:rPr>
              <a:t>Name</a:t>
            </a:r>
          </a:p>
          <a:p>
            <a:pPr algn="ctr"/>
            <a:r>
              <a:rPr lang="en-US" sz="2400" b="1" cap="none" dirty="0">
                <a:solidFill>
                  <a:srgbClr val="002060"/>
                </a:solidFill>
                <a:latin typeface="Times New Roman" panose="02020603050405020304" pitchFamily="18" charset="0"/>
                <a:cs typeface="Times New Roman" panose="02020603050405020304" pitchFamily="18" charset="0"/>
              </a:rPr>
              <a:t>Institution</a:t>
            </a:r>
          </a:p>
          <a:p>
            <a:pPr algn="ctr"/>
            <a:r>
              <a:rPr lang="en-US" sz="2400" b="1" cap="none" dirty="0">
                <a:solidFill>
                  <a:srgbClr val="002060"/>
                </a:solidFill>
                <a:latin typeface="Times New Roman" panose="02020603050405020304" pitchFamily="18" charset="0"/>
                <a:cs typeface="Times New Roman" panose="02020603050405020304" pitchFamily="18" charset="0"/>
              </a:rPr>
              <a:t>Course/Class</a:t>
            </a:r>
          </a:p>
        </p:txBody>
      </p:sp>
    </p:spTree>
    <p:extLst>
      <p:ext uri="{BB962C8B-B14F-4D97-AF65-F5344CB8AC3E}">
        <p14:creationId xmlns:p14="http://schemas.microsoft.com/office/powerpoint/2010/main" val="4943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Introduction and Position</a:t>
            </a:r>
            <a:br>
              <a:rPr lang="en-US" dirty="0"/>
            </a:br>
            <a:endParaRPr lang="en-US" dirty="0"/>
          </a:p>
        </p:txBody>
      </p:sp>
      <p:sp>
        <p:nvSpPr>
          <p:cNvPr id="3" name="Content Placeholder 2"/>
          <p:cNvSpPr>
            <a:spLocks noGrp="1"/>
          </p:cNvSpPr>
          <p:nvPr>
            <p:ph idx="1"/>
          </p:nvPr>
        </p:nvSpPr>
        <p:spPr/>
        <p:txBody>
          <a:bodyPr>
            <a:normAutofit/>
          </a:bodyPr>
          <a:lstStyle/>
          <a:p>
            <a:r>
              <a:rPr lang="en-US" sz="2000" dirty="0"/>
              <a:t>Unicare health services provides cardiac care, orthopedics, maternal child care and surgical and cancer treatment.</a:t>
            </a:r>
          </a:p>
          <a:p>
            <a:r>
              <a:rPr lang="en-US" sz="2000" dirty="0"/>
              <a:t>The hospital has established numerous primary care and urgent care clinics.</a:t>
            </a:r>
          </a:p>
          <a:p>
            <a:r>
              <a:rPr lang="en-US" sz="2000" dirty="0"/>
              <a:t>The main weakness of the hospital is the lacking of branding.</a:t>
            </a:r>
          </a:p>
          <a:p>
            <a:r>
              <a:rPr lang="en-US" sz="2000" dirty="0"/>
              <a:t>The young people have not been identified as a potential market for the hospital.</a:t>
            </a:r>
          </a:p>
          <a:p>
            <a:r>
              <a:rPr lang="en-US" sz="2000" dirty="0"/>
              <a:t>The hospital has invested in health information technology and electronic health records.</a:t>
            </a:r>
          </a:p>
          <a:p>
            <a:r>
              <a:rPr lang="en-US" sz="2000" dirty="0"/>
              <a:t>Most of the community members are not aware of the programs of the hospital.</a:t>
            </a:r>
          </a:p>
          <a:p>
            <a:endParaRPr lang="en-US" sz="2000" dirty="0"/>
          </a:p>
        </p:txBody>
      </p:sp>
    </p:spTree>
    <p:extLst>
      <p:ext uri="{BB962C8B-B14F-4D97-AF65-F5344CB8AC3E}">
        <p14:creationId xmlns:p14="http://schemas.microsoft.com/office/powerpoint/2010/main" val="2298494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Organizational Needs</a:t>
            </a:r>
            <a:br>
              <a:rPr lang="en-US" dirty="0"/>
            </a:br>
            <a:endParaRPr lang="en-US" dirty="0"/>
          </a:p>
        </p:txBody>
      </p:sp>
      <p:sp>
        <p:nvSpPr>
          <p:cNvPr id="3" name="Content Placeholder 2"/>
          <p:cNvSpPr>
            <a:spLocks noGrp="1"/>
          </p:cNvSpPr>
          <p:nvPr>
            <p:ph idx="1"/>
          </p:nvPr>
        </p:nvSpPr>
        <p:spPr/>
        <p:txBody>
          <a:bodyPr>
            <a:normAutofit/>
          </a:bodyPr>
          <a:lstStyle/>
          <a:p>
            <a:r>
              <a:rPr lang="en-US" sz="2000" dirty="0"/>
              <a:t>They have over relied on their reputation which is currently failing them.</a:t>
            </a:r>
          </a:p>
          <a:p>
            <a:r>
              <a:rPr lang="en-US" sz="2000" dirty="0"/>
              <a:t>They are unable to promote then services that they offer resulting in the bed capacities not being filled.</a:t>
            </a:r>
          </a:p>
          <a:p>
            <a:r>
              <a:rPr lang="en-US" sz="2000" dirty="0"/>
              <a:t>The hospital is not promoting its programs and services to </a:t>
            </a:r>
            <a:r>
              <a:rPr lang="en-US" sz="2000" dirty="0" err="1"/>
              <a:t>tyeh</a:t>
            </a:r>
            <a:r>
              <a:rPr lang="en-US" sz="2000" dirty="0"/>
              <a:t> young people.</a:t>
            </a:r>
          </a:p>
          <a:p>
            <a:r>
              <a:rPr lang="en-US" sz="2000" dirty="0"/>
              <a:t>The technology invested in the hospital is greatly underutilized.</a:t>
            </a:r>
          </a:p>
          <a:p>
            <a:r>
              <a:rPr lang="en-US" sz="2000" dirty="0"/>
              <a:t>The hospital has been unable to advertise their referral facilities which has witnessed low occupancy. </a:t>
            </a:r>
          </a:p>
        </p:txBody>
      </p:sp>
    </p:spTree>
    <p:extLst>
      <p:ext uri="{BB962C8B-B14F-4D97-AF65-F5344CB8AC3E}">
        <p14:creationId xmlns:p14="http://schemas.microsoft.com/office/powerpoint/2010/main" val="1828526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Market Segments</a:t>
            </a:r>
            <a:br>
              <a:rPr lang="en-US" dirty="0"/>
            </a:br>
            <a:endParaRPr lang="en-US" dirty="0"/>
          </a:p>
        </p:txBody>
      </p:sp>
      <p:sp>
        <p:nvSpPr>
          <p:cNvPr id="3" name="Content Placeholder 2"/>
          <p:cNvSpPr>
            <a:spLocks noGrp="1"/>
          </p:cNvSpPr>
          <p:nvPr>
            <p:ph idx="1"/>
          </p:nvPr>
        </p:nvSpPr>
        <p:spPr>
          <a:xfrm>
            <a:off x="838200" y="1825626"/>
            <a:ext cx="10515600" cy="2823648"/>
          </a:xfrm>
        </p:spPr>
        <p:txBody>
          <a:bodyPr>
            <a:normAutofit/>
          </a:bodyPr>
          <a:lstStyle/>
          <a:p>
            <a:r>
              <a:rPr lang="en-US" sz="2000" dirty="0"/>
              <a:t>The hospital has heavily relied on its reputation to serve the embers of the community.</a:t>
            </a:r>
          </a:p>
          <a:p>
            <a:r>
              <a:rPr lang="en-US" sz="2000" dirty="0"/>
              <a:t>There is need to explore other market segments such as that of young people.</a:t>
            </a:r>
          </a:p>
          <a:p>
            <a:r>
              <a:rPr lang="en-US" sz="2000" dirty="0"/>
              <a:t>Social media will be critical in reaching out to the young people who are the majority in the population.</a:t>
            </a:r>
          </a:p>
          <a:p>
            <a:r>
              <a:rPr lang="en-US" sz="2000" dirty="0"/>
              <a:t>The chronic patients from another market segment that the hospital will try to rope in.</a:t>
            </a:r>
          </a:p>
        </p:txBody>
      </p:sp>
    </p:spTree>
    <p:extLst>
      <p:ext uri="{BB962C8B-B14F-4D97-AF65-F5344CB8AC3E}">
        <p14:creationId xmlns:p14="http://schemas.microsoft.com/office/powerpoint/2010/main" val="4081946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911"/>
            <a:ext cx="10515600" cy="1709714"/>
          </a:xfrm>
        </p:spPr>
        <p:txBody>
          <a:bodyPr>
            <a:normAutofit/>
          </a:bodyPr>
          <a:lstStyle/>
          <a:p>
            <a:pPr algn="ctr"/>
            <a:r>
              <a:rPr lang="en-US" b="1" dirty="0"/>
              <a:t>Electronic Health Records/Telemedicine/IT Technology</a:t>
            </a:r>
            <a:br>
              <a:rPr lang="en-US" dirty="0"/>
            </a:br>
            <a:endParaRPr lang="en-US" dirty="0"/>
          </a:p>
        </p:txBody>
      </p:sp>
      <p:sp>
        <p:nvSpPr>
          <p:cNvPr id="3" name="Content Placeholder 2"/>
          <p:cNvSpPr>
            <a:spLocks noGrp="1"/>
          </p:cNvSpPr>
          <p:nvPr>
            <p:ph idx="1"/>
          </p:nvPr>
        </p:nvSpPr>
        <p:spPr/>
        <p:txBody>
          <a:bodyPr/>
          <a:lstStyle/>
          <a:p>
            <a:r>
              <a:rPr lang="en-US" sz="2000" dirty="0"/>
              <a:t>EHR to be designed in a way that allows the community physician to access patients.</a:t>
            </a:r>
          </a:p>
          <a:p>
            <a:r>
              <a:rPr lang="en-US" sz="2000" dirty="0"/>
              <a:t>Diagnostic reports are to be made available on the EHR which will increase the rate of treatment.</a:t>
            </a:r>
          </a:p>
          <a:p>
            <a:r>
              <a:rPr lang="en-US" sz="2000" dirty="0"/>
              <a:t>The medical personnel will also be able to order test and treatments from the physician.</a:t>
            </a:r>
          </a:p>
          <a:p>
            <a:r>
              <a:rPr lang="en-US" sz="2000" dirty="0"/>
              <a:t>A virtual nurse will be hosted on the Tele care program to monitor patients and offer timely diagnosis</a:t>
            </a:r>
          </a:p>
          <a:p>
            <a:endParaRPr lang="en-US" dirty="0"/>
          </a:p>
        </p:txBody>
      </p:sp>
    </p:spTree>
    <p:extLst>
      <p:ext uri="{BB962C8B-B14F-4D97-AF65-F5344CB8AC3E}">
        <p14:creationId xmlns:p14="http://schemas.microsoft.com/office/powerpoint/2010/main" val="4057898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Security of Information</a:t>
            </a:r>
            <a:br>
              <a:rPr lang="en-US" dirty="0"/>
            </a:br>
            <a:endParaRPr lang="en-US" dirty="0"/>
          </a:p>
        </p:txBody>
      </p:sp>
      <p:sp>
        <p:nvSpPr>
          <p:cNvPr id="3" name="Content Placeholder 2"/>
          <p:cNvSpPr>
            <a:spLocks noGrp="1"/>
          </p:cNvSpPr>
          <p:nvPr>
            <p:ph idx="1"/>
          </p:nvPr>
        </p:nvSpPr>
        <p:spPr>
          <a:xfrm>
            <a:off x="838200" y="1825625"/>
            <a:ext cx="10515600" cy="3596381"/>
          </a:xfrm>
        </p:spPr>
        <p:txBody>
          <a:bodyPr>
            <a:normAutofit/>
          </a:bodyPr>
          <a:lstStyle/>
          <a:p>
            <a:r>
              <a:rPr lang="en-US" sz="2000" dirty="0"/>
              <a:t>The use of passwords and other log in details will be adopted to secure patients information.</a:t>
            </a:r>
          </a:p>
          <a:p>
            <a:r>
              <a:rPr lang="en-US" sz="2000" dirty="0"/>
              <a:t>All the information of the hospital will be backed up on a main server in order to prevent loss of information.</a:t>
            </a:r>
          </a:p>
          <a:p>
            <a:r>
              <a:rPr lang="en-US" sz="2000" dirty="0"/>
              <a:t>The rooms in which the technological system are in are to be locked and only authorized access allowed.</a:t>
            </a:r>
          </a:p>
          <a:p>
            <a:r>
              <a:rPr lang="en-US" sz="2000" dirty="0"/>
              <a:t>Information will be protected by drafting of business associate agreements to keep the patients information secure.</a:t>
            </a:r>
          </a:p>
          <a:p>
            <a:endParaRPr lang="en-US" sz="2000" dirty="0"/>
          </a:p>
        </p:txBody>
      </p:sp>
    </p:spTree>
    <p:extLst>
      <p:ext uri="{BB962C8B-B14F-4D97-AF65-F5344CB8AC3E}">
        <p14:creationId xmlns:p14="http://schemas.microsoft.com/office/powerpoint/2010/main" val="1783008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Social Media and Patients Portals</a:t>
            </a:r>
            <a:br>
              <a:rPr lang="en-US" dirty="0"/>
            </a:br>
            <a:endParaRPr lang="en-US" dirty="0"/>
          </a:p>
        </p:txBody>
      </p:sp>
      <p:sp>
        <p:nvSpPr>
          <p:cNvPr id="3" name="Content Placeholder 2"/>
          <p:cNvSpPr>
            <a:spLocks noGrp="1"/>
          </p:cNvSpPr>
          <p:nvPr>
            <p:ph idx="1"/>
          </p:nvPr>
        </p:nvSpPr>
        <p:spPr>
          <a:xfrm>
            <a:off x="838200" y="1825625"/>
            <a:ext cx="10515600" cy="3956989"/>
          </a:xfrm>
        </p:spPr>
        <p:txBody>
          <a:bodyPr>
            <a:normAutofit/>
          </a:bodyPr>
          <a:lstStyle/>
          <a:p>
            <a:r>
              <a:rPr lang="en-US" sz="2000" dirty="0"/>
              <a:t>Promotions and advertisement will be carried out through the social media to make the public more aware of the services of the hospital.</a:t>
            </a:r>
          </a:p>
          <a:p>
            <a:r>
              <a:rPr lang="en-US" sz="2000" dirty="0"/>
              <a:t>Facebook and twitter will be used to promote the hospital services.</a:t>
            </a:r>
          </a:p>
          <a:p>
            <a:r>
              <a:rPr lang="en-US" sz="2000" dirty="0"/>
              <a:t>One person will be appointed to conduct the promotional activities in the social media.</a:t>
            </a:r>
          </a:p>
          <a:p>
            <a:r>
              <a:rPr lang="en-US" sz="2000" dirty="0"/>
              <a:t>The patients portal will be designed to offer prompt response to the patients.</a:t>
            </a:r>
          </a:p>
          <a:p>
            <a:r>
              <a:rPr lang="en-US" sz="2000" dirty="0"/>
              <a:t>The patients records will be made available on the portal to assist the patients keep track of their health.</a:t>
            </a:r>
          </a:p>
          <a:p>
            <a:r>
              <a:rPr lang="en-US" sz="2000" dirty="0"/>
              <a:t>The patients will be able to book appointments in the hospital.</a:t>
            </a:r>
          </a:p>
        </p:txBody>
      </p:sp>
    </p:spTree>
    <p:extLst>
      <p:ext uri="{BB962C8B-B14F-4D97-AF65-F5344CB8AC3E}">
        <p14:creationId xmlns:p14="http://schemas.microsoft.com/office/powerpoint/2010/main" val="278065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Evaluation/Return on Investment</a:t>
            </a:r>
            <a:br>
              <a:rPr lang="en-US" dirty="0"/>
            </a:br>
            <a:endParaRPr lang="en-US" dirty="0"/>
          </a:p>
        </p:txBody>
      </p:sp>
      <p:sp>
        <p:nvSpPr>
          <p:cNvPr id="3" name="Content Placeholder 2"/>
          <p:cNvSpPr>
            <a:spLocks noGrp="1"/>
          </p:cNvSpPr>
          <p:nvPr>
            <p:ph idx="1"/>
          </p:nvPr>
        </p:nvSpPr>
        <p:spPr>
          <a:xfrm>
            <a:off x="838200" y="1825625"/>
            <a:ext cx="10515600" cy="3686533"/>
          </a:xfrm>
        </p:spPr>
        <p:txBody>
          <a:bodyPr>
            <a:normAutofit/>
          </a:bodyPr>
          <a:lstStyle/>
          <a:p>
            <a:r>
              <a:rPr lang="en-US" sz="2000" dirty="0"/>
              <a:t>The security system will be assessed by testing the passwords in order to detect vulnerabilities issues.</a:t>
            </a:r>
          </a:p>
          <a:p>
            <a:r>
              <a:rPr lang="en-US" sz="2000" dirty="0"/>
              <a:t>The back up server to be analyzed to check if it is working properly.</a:t>
            </a:r>
          </a:p>
          <a:p>
            <a:r>
              <a:rPr lang="en-US" sz="2000" dirty="0"/>
              <a:t>The rate at which the diagnostic reports are received will be analyzed to ascertain if the technological system is efficient.</a:t>
            </a:r>
          </a:p>
          <a:p>
            <a:r>
              <a:rPr lang="en-US" sz="2000" dirty="0"/>
              <a:t>The ability of the physician to access information relating to his patients is evaluated and feedback noted.</a:t>
            </a:r>
          </a:p>
          <a:p>
            <a:r>
              <a:rPr lang="en-US" sz="2000" dirty="0"/>
              <a:t>Effectiveness of social media to be assessed through the number of patients visiting the hospital.</a:t>
            </a:r>
          </a:p>
        </p:txBody>
      </p:sp>
    </p:spTree>
    <p:extLst>
      <p:ext uri="{BB962C8B-B14F-4D97-AF65-F5344CB8AC3E}">
        <p14:creationId xmlns:p14="http://schemas.microsoft.com/office/powerpoint/2010/main" val="239294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Summary/Recommendations</a:t>
            </a:r>
            <a:br>
              <a:rPr lang="en-US" dirty="0"/>
            </a:br>
            <a:endParaRPr lang="en-US" dirty="0"/>
          </a:p>
        </p:txBody>
      </p:sp>
      <p:sp>
        <p:nvSpPr>
          <p:cNvPr id="3" name="Content Placeholder 2"/>
          <p:cNvSpPr>
            <a:spLocks noGrp="1"/>
          </p:cNvSpPr>
          <p:nvPr>
            <p:ph idx="1"/>
          </p:nvPr>
        </p:nvSpPr>
        <p:spPr>
          <a:xfrm>
            <a:off x="838200" y="1825625"/>
            <a:ext cx="10515600" cy="2862285"/>
          </a:xfrm>
        </p:spPr>
        <p:txBody>
          <a:bodyPr>
            <a:normAutofit/>
          </a:bodyPr>
          <a:lstStyle/>
          <a:p>
            <a:r>
              <a:rPr lang="en-US" sz="2000" dirty="0"/>
              <a:t>It is important for the hospital to engage in all market segments rather than one.</a:t>
            </a:r>
          </a:p>
          <a:p>
            <a:r>
              <a:rPr lang="en-US" sz="2000" dirty="0"/>
              <a:t>Technology should be implemented in order to improve the quality of services.</a:t>
            </a:r>
          </a:p>
          <a:p>
            <a:r>
              <a:rPr lang="en-US" sz="2000" dirty="0"/>
              <a:t>Information regarding patients should be kept safely and secured at all costs.</a:t>
            </a:r>
          </a:p>
          <a:p>
            <a:r>
              <a:rPr lang="en-US" sz="2000" dirty="0"/>
              <a:t>The hospital should adopt the use of social media to inform the public on the services that they have.</a:t>
            </a:r>
          </a:p>
        </p:txBody>
      </p:sp>
    </p:spTree>
    <p:extLst>
      <p:ext uri="{BB962C8B-B14F-4D97-AF65-F5344CB8AC3E}">
        <p14:creationId xmlns:p14="http://schemas.microsoft.com/office/powerpoint/2010/main" val="2700066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References</a:t>
            </a:r>
            <a:br>
              <a:rPr lang="en-US" dirty="0"/>
            </a:br>
            <a:endParaRPr lang="en-US" dirty="0"/>
          </a:p>
        </p:txBody>
      </p:sp>
      <p:sp>
        <p:nvSpPr>
          <p:cNvPr id="3" name="Content Placeholder 2"/>
          <p:cNvSpPr>
            <a:spLocks noGrp="1"/>
          </p:cNvSpPr>
          <p:nvPr>
            <p:ph idx="1"/>
          </p:nvPr>
        </p:nvSpPr>
        <p:spPr/>
        <p:txBody>
          <a:bodyPr/>
          <a:lstStyle/>
          <a:p>
            <a:r>
              <a:rPr lang="en-US" dirty="0" err="1"/>
              <a:t>Birkhead</a:t>
            </a:r>
            <a:r>
              <a:rPr lang="en-US" dirty="0"/>
              <a:t>, G. S., </a:t>
            </a:r>
            <a:r>
              <a:rPr lang="en-US" dirty="0" err="1"/>
              <a:t>Klompas</a:t>
            </a:r>
            <a:r>
              <a:rPr lang="en-US" dirty="0"/>
              <a:t>, M., &amp; Shah, N. R. (2015). Uses of electronic health records for public health surveillance to advance public health. </a:t>
            </a:r>
            <a:r>
              <a:rPr lang="en-US" i="1" dirty="0"/>
              <a:t>Annual review of public health</a:t>
            </a:r>
            <a:r>
              <a:rPr lang="en-US" dirty="0"/>
              <a:t>, </a:t>
            </a:r>
            <a:r>
              <a:rPr lang="en-US" i="1" dirty="0"/>
              <a:t>36</a:t>
            </a:r>
            <a:r>
              <a:rPr lang="en-US" dirty="0"/>
              <a:t>, 345-359.</a:t>
            </a:r>
          </a:p>
          <a:p>
            <a:r>
              <a:rPr lang="en-US" dirty="0"/>
              <a:t>Burns, A. J., &amp; Johnson, M. E. (2015). Securing health information. </a:t>
            </a:r>
            <a:r>
              <a:rPr lang="en-US" i="1" dirty="0"/>
              <a:t>IT professional</a:t>
            </a:r>
            <a:r>
              <a:rPr lang="en-US" dirty="0"/>
              <a:t>, </a:t>
            </a:r>
            <a:r>
              <a:rPr lang="en-US" i="1" dirty="0"/>
              <a:t>17</a:t>
            </a:r>
            <a:r>
              <a:rPr lang="en-US" dirty="0"/>
              <a:t>(1), 23-29.</a:t>
            </a:r>
          </a:p>
          <a:p>
            <a:r>
              <a:rPr lang="en-US" dirty="0" err="1"/>
              <a:t>Fernández-Luque</a:t>
            </a:r>
            <a:r>
              <a:rPr lang="en-US" dirty="0"/>
              <a:t>, L., &amp; </a:t>
            </a:r>
            <a:r>
              <a:rPr lang="en-US" dirty="0" err="1"/>
              <a:t>Bau</a:t>
            </a:r>
            <a:r>
              <a:rPr lang="en-US" dirty="0"/>
              <a:t>, T. (2015). Health and social media: perfect storm of information. </a:t>
            </a:r>
            <a:r>
              <a:rPr lang="en-US" i="1" dirty="0"/>
              <a:t>Healthcare informatics research</a:t>
            </a:r>
            <a:r>
              <a:rPr lang="en-US" dirty="0"/>
              <a:t>, </a:t>
            </a:r>
            <a:r>
              <a:rPr lang="en-US" i="1" dirty="0"/>
              <a:t>21</a:t>
            </a:r>
            <a:r>
              <a:rPr lang="en-US" dirty="0"/>
              <a:t>(2), 67-73.</a:t>
            </a:r>
          </a:p>
          <a:p>
            <a:endParaRPr lang="en-US" dirty="0"/>
          </a:p>
        </p:txBody>
      </p:sp>
    </p:spTree>
    <p:extLst>
      <p:ext uri="{BB962C8B-B14F-4D97-AF65-F5344CB8AC3E}">
        <p14:creationId xmlns:p14="http://schemas.microsoft.com/office/powerpoint/2010/main" val="123482910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104</TotalTime>
  <Words>2161</Words>
  <Application>Microsoft Office PowerPoint</Application>
  <PresentationFormat>Widescreen</PresentationFormat>
  <Paragraphs>70</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Gill Sans MT</vt:lpstr>
      <vt:lpstr>Times New Roman</vt:lpstr>
      <vt:lpstr>Gallery</vt:lpstr>
      <vt:lpstr>STRATEGIC PLAN FOR UNICARE HEALTH SYSTEM (UHS)</vt:lpstr>
      <vt:lpstr>Introduction and Position </vt:lpstr>
      <vt:lpstr>Organizational Needs </vt:lpstr>
      <vt:lpstr>Market Segments </vt:lpstr>
      <vt:lpstr>Electronic Health Records/Telemedicine/IT Technology </vt:lpstr>
      <vt:lpstr>Security of Information </vt:lpstr>
      <vt:lpstr>Social Media and Patients Portals </vt:lpstr>
      <vt:lpstr>Evaluation/Return on Investment </vt:lpstr>
      <vt:lpstr>Summary/Recommendations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 Student’s Name: Institutional Affiliation: Date:   </dc:title>
  <dc:creator>User</dc:creator>
  <cp:lastModifiedBy>ANTONY OUMA</cp:lastModifiedBy>
  <cp:revision>23</cp:revision>
  <dcterms:created xsi:type="dcterms:W3CDTF">2019-11-19T17:56:10Z</dcterms:created>
  <dcterms:modified xsi:type="dcterms:W3CDTF">2019-11-19T21:36:34Z</dcterms:modified>
</cp:coreProperties>
</file>